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6"/>
  </p:notesMasterIdLst>
  <p:sldIdLst>
    <p:sldId id="256" r:id="rId2"/>
    <p:sldId id="257" r:id="rId3"/>
    <p:sldId id="259" r:id="rId4"/>
    <p:sldId id="296" r:id="rId5"/>
    <p:sldId id="265" r:id="rId6"/>
    <p:sldId id="290" r:id="rId7"/>
    <p:sldId id="291" r:id="rId8"/>
    <p:sldId id="292" r:id="rId9"/>
    <p:sldId id="266" r:id="rId10"/>
    <p:sldId id="275" r:id="rId11"/>
    <p:sldId id="261" r:id="rId12"/>
    <p:sldId id="260" r:id="rId13"/>
    <p:sldId id="274" r:id="rId14"/>
    <p:sldId id="281" r:id="rId15"/>
    <p:sldId id="284" r:id="rId16"/>
    <p:sldId id="278" r:id="rId17"/>
    <p:sldId id="262" r:id="rId18"/>
    <p:sldId id="279" r:id="rId19"/>
    <p:sldId id="271" r:id="rId20"/>
    <p:sldId id="282" r:id="rId21"/>
    <p:sldId id="270" r:id="rId22"/>
    <p:sldId id="283" r:id="rId23"/>
    <p:sldId id="263" r:id="rId24"/>
    <p:sldId id="285" r:id="rId25"/>
    <p:sldId id="286" r:id="rId26"/>
    <p:sldId id="267" r:id="rId27"/>
    <p:sldId id="287" r:id="rId28"/>
    <p:sldId id="268" r:id="rId29"/>
    <p:sldId id="295" r:id="rId30"/>
    <p:sldId id="289" r:id="rId31"/>
    <p:sldId id="288" r:id="rId32"/>
    <p:sldId id="273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8664" autoAdjust="0"/>
  </p:normalViewPr>
  <p:slideViewPr>
    <p:cSldViewPr snapToGrid="0">
      <p:cViewPr varScale="1">
        <p:scale>
          <a:sx n="98" d="100"/>
          <a:sy n="98" d="100"/>
        </p:scale>
        <p:origin x="141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and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and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04.12.2017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 Publikationen ohne </a:t>
            </a:r>
            <a:r>
              <a:rPr lang="de-DE" dirty="0" err="1">
                <a:sym typeface="Wingdings" panose="05000000000000000000" pitchFamily="2" charset="2"/>
              </a:rPr>
              <a:t>abstract</a:t>
            </a:r>
            <a:r>
              <a:rPr lang="de-DE" dirty="0">
                <a:sym typeface="Wingdings" panose="05000000000000000000" pitchFamily="2" charset="2"/>
              </a:rPr>
              <a:t> wurden rausgenommen deswegen 366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ursprünglichen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bleibt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erhalten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accordances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(transitions)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Humangeographie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Pionierleistung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N-Amerika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Publikationsherkunft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 Introduction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qualitative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qualitative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77" y="190561"/>
            <a:ext cx="6270010" cy="669050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1932237" y="190561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1981798" y="3826576"/>
            <a:ext cx="16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and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10056"/>
            <a:ext cx="2846638" cy="350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Literature database</a:t>
            </a:r>
          </a:p>
          <a:p>
            <a:r>
              <a:rPr lang="en-GB" sz="2000" dirty="0"/>
              <a:t>Key word query on the ISI web of knowledge </a:t>
            </a:r>
          </a:p>
          <a:p>
            <a:r>
              <a:rPr lang="en-GB" sz="2000" dirty="0"/>
              <a:t>468 publications were retrieved</a:t>
            </a:r>
          </a:p>
          <a:p>
            <a:r>
              <a:rPr lang="en-GB" sz="2000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b="1" dirty="0"/>
              <a:t>Open Data</a:t>
            </a:r>
          </a:p>
          <a:p>
            <a:r>
              <a:rPr lang="en-GB" sz="2000" dirty="0"/>
              <a:t>all project data is stored on </a:t>
            </a:r>
            <a:r>
              <a:rPr lang="en-GB" sz="2000" dirty="0" err="1"/>
              <a:t>github</a:t>
            </a:r>
            <a:r>
              <a:rPr lang="en-GB" sz="2000" dirty="0"/>
              <a:t> - github.com/EricKrg/</a:t>
            </a:r>
            <a:r>
              <a:rPr lang="en-GB" sz="2000" dirty="0" err="1"/>
              <a:t>qual_gis</a:t>
            </a:r>
            <a:endParaRPr lang="en-GB" sz="2000" dirty="0"/>
          </a:p>
          <a:p>
            <a:r>
              <a:rPr lang="en-GB" sz="2000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BC5971-5FAB-43E1-920F-618C03CCAB31}"/>
              </a:ext>
            </a:extLst>
          </p:cNvPr>
          <p:cNvSpPr/>
          <p:nvPr/>
        </p:nvSpPr>
        <p:spPr>
          <a:xfrm>
            <a:off x="-117231" y="-250166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481238" y="2069622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BB35565-517B-4D62-800E-3774EF2FA5F1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06363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83" y="2522945"/>
            <a:ext cx="3068180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071" y="3237491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02" y="3078130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1682" y="4386418"/>
            <a:ext cx="2615930" cy="1825834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19F9D1D9-1B92-4242-B880-3B004973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47D08A-658F-4E25-AE00-82CC0CDBF0EC}"/>
              </a:ext>
            </a:extLst>
          </p:cNvPr>
          <p:cNvSpPr/>
          <p:nvPr/>
        </p:nvSpPr>
        <p:spPr>
          <a:xfrm>
            <a:off x="0" y="-125083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695" y="1414972"/>
            <a:ext cx="5042889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588118" y="4114801"/>
            <a:ext cx="3186466" cy="269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40" y="1968591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E698AAE-3361-43C5-B9E2-4C6F34840478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D61F50D-829F-4F11-B0E8-8E00DA66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503" y="1823663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532233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1000342" y="63805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6416448" y="6378454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DC119A-5A0E-4039-8E8B-823A3689BB47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E52E7BD-D10C-4196-888D-57EA859E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251068B5-CEAB-43C7-8D7A-879624B7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C7EA306-D270-4E55-9AB6-B3350FAE92E9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-125084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F1FBF0-3CEF-45F2-86AB-2249EC23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499"/>
            <a:ext cx="8946541" cy="449307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and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48717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43" t="45294" r="9953"/>
          <a:stretch/>
        </p:blipFill>
        <p:spPr>
          <a:xfrm>
            <a:off x="4107798" y="1953562"/>
            <a:ext cx="3415221" cy="4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E293137-6A37-4F21-B65A-E4D19A82D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311623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54939" y="6517406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68604"/>
              </p:ext>
            </p:extLst>
          </p:nvPr>
        </p:nvGraphicFramePr>
        <p:xfrm>
          <a:off x="4216395" y="1886779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 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C174AC2-0CB6-4E92-922F-F551D8BE7949}"/>
              </a:ext>
            </a:extLst>
          </p:cNvPr>
          <p:cNvSpPr txBox="1">
            <a:spLocks/>
          </p:cNvSpPr>
          <p:nvPr/>
        </p:nvSpPr>
        <p:spPr>
          <a:xfrm>
            <a:off x="581192" y="1402499"/>
            <a:ext cx="8946541" cy="44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Word Matrix and Ordination: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74560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Data and 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Review Analysis and Results</a:t>
            </a:r>
            <a:endParaRPr lang="en-GB" sz="2200"/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Text mining Analysis and Results</a:t>
            </a:r>
            <a:endParaRPr lang="en-GB" sz="22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Conclusion </a:t>
            </a:r>
          </a:p>
          <a:p>
            <a:pPr marL="0" indent="0">
              <a:buNone/>
            </a:pPr>
            <a:r>
              <a:rPr lang="en-GB" sz="3200"/>
              <a:t>Literature</a:t>
            </a:r>
          </a:p>
          <a:p>
            <a:pPr marL="457200" indent="-457200">
              <a:buFont typeface="+mj-lt"/>
              <a:buAutoNum type="arabicParenR"/>
            </a:pPr>
            <a:endParaRPr lang="en-GB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604903"/>
              </p:ext>
            </p:extLst>
          </p:nvPr>
        </p:nvGraphicFramePr>
        <p:xfrm>
          <a:off x="4589466" y="4318075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96864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29" y="1534466"/>
            <a:ext cx="3899141" cy="47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75F93DB-421D-4A1B-87D9-175E610D2EC2}"/>
              </a:ext>
            </a:extLst>
          </p:cNvPr>
          <p:cNvSpPr txBox="1">
            <a:spLocks/>
          </p:cNvSpPr>
          <p:nvPr/>
        </p:nvSpPr>
        <p:spPr>
          <a:xfrm>
            <a:off x="581192" y="286943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CC53D92-B834-4B45-9045-DD72787A0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qualitative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56469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spatial knowledge as an essential element – GIS as tool of mediation </a:t>
            </a:r>
            <a:r>
              <a:rPr lang="en-US" sz="1400" dirty="0"/>
              <a:t>(Elwood, 2006)</a:t>
            </a:r>
            <a:endParaRPr lang="en-GB" sz="20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and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9"/>
          <a:stretch/>
        </p:blipFill>
        <p:spPr>
          <a:xfrm>
            <a:off x="2422841" y="2856469"/>
            <a:ext cx="7346317" cy="3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5100"/>
            <a:ext cx="10899778" cy="371694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and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-781538" y="-80512"/>
            <a:ext cx="12984207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67" y="293809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qualitative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099"/>
            <a:ext cx="11280847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Which software and qual. method has been most often applied? </a:t>
            </a: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Open </a:t>
            </a:r>
            <a:r>
              <a:rPr lang="de-DE" sz="2400" dirty="0" err="1"/>
              <a:t>source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/ </a:t>
            </a:r>
            <a:r>
              <a:rPr lang="de-DE" sz="2400" dirty="0" err="1"/>
              <a:t>software</a:t>
            </a:r>
            <a:endParaRPr lang="de-DE" sz="2400" dirty="0"/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pPr lvl="1"/>
            <a:r>
              <a:rPr lang="en-GB" sz="2200" dirty="0"/>
              <a:t>GIS as Add-on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7983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3.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1" dirty="0"/>
              <a:t>ecology/landscape and  participation/community – </a:t>
            </a:r>
            <a:r>
              <a:rPr lang="en-GB" sz="2400" dirty="0">
                <a:sym typeface="Wingdings" panose="05000000000000000000" pitchFamily="2" charset="2"/>
              </a:rPr>
              <a:t>GIS 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Not just a literature review!  - </a:t>
            </a: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9" y="1139270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8313929" y="224603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49154"/>
              </p:ext>
            </p:extLst>
          </p:nvPr>
        </p:nvGraphicFramePr>
        <p:xfrm>
          <a:off x="1885655" y="401678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7BAF348-F05C-4842-BDA7-CAFF263161D9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" y="1338310"/>
            <a:ext cx="7263192" cy="52044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15"/>
            <a:ext cx="11398862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What is qualitative GIS?</a:t>
            </a:r>
          </a:p>
          <a:p>
            <a:r>
              <a:rPr lang="en-GB" sz="2000" b="1" dirty="0"/>
              <a:t>Critical GIS</a:t>
            </a:r>
            <a:r>
              <a:rPr lang="en-GB" sz="2000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Alignment and reorientation of GIS</a:t>
            </a:r>
            <a:endParaRPr lang="en-GB" sz="1600" dirty="0"/>
          </a:p>
          <a:p>
            <a:r>
              <a:rPr lang="en-GB" sz="2000" b="1" dirty="0"/>
              <a:t>Change</a:t>
            </a:r>
            <a:r>
              <a:rPr lang="en-GB" sz="2000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Qualitative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Research fields: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AA48DBD-794F-4D43-8447-16F66BE73154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1931500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184698" y="1706282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89" y="1451411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10133665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5878804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/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proprietary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Open </a:t>
            </a:r>
            <a:r>
              <a:rPr lang="de-DE" sz="2400" b="1" dirty="0" err="1">
                <a:sym typeface="Wingdings" panose="05000000000000000000" pitchFamily="2" charset="2"/>
              </a:rPr>
              <a:t>source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adds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transperency</a:t>
            </a:r>
            <a:r>
              <a:rPr lang="de-DE" sz="2400" b="1" dirty="0">
                <a:sym typeface="Wingdings" panose="05000000000000000000" pitchFamily="2" charset="2"/>
              </a:rPr>
              <a:t> and </a:t>
            </a:r>
            <a:r>
              <a:rPr lang="de-DE" sz="2400" b="1" dirty="0" err="1">
                <a:sym typeface="Wingdings" panose="05000000000000000000" pitchFamily="2" charset="2"/>
              </a:rPr>
              <a:t>reproducibilty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and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US" dirty="0" err="1"/>
              <a:t>O’Sullivian</a:t>
            </a:r>
            <a:r>
              <a:rPr lang="en-US" dirty="0"/>
              <a:t>, D. (2006): Geographical information science: Critical GIS. In: Progress in</a:t>
            </a:r>
            <a:br>
              <a:rPr lang="en-US" dirty="0"/>
            </a:br>
            <a:r>
              <a:rPr lang="en-US" dirty="0"/>
              <a:t>Human Geography 30: 781–793 </a:t>
            </a:r>
            <a:endParaRPr lang="en-GB" dirty="0"/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38231" y="2006391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313909" y="2348099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9767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184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and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" y="2476497"/>
            <a:ext cx="3950473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2178441" y="418470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90" y="241820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8204044" y="412641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72" y="1443981"/>
            <a:ext cx="7901577" cy="5414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DE5AC2-8385-4866-A40F-CDBFB19B4EC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351834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821F0-9C63-48FA-8677-BAF24C2FC8DF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0899778" cy="4740430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sz="2200" dirty="0">
                <a:sym typeface="Wingdings" panose="05000000000000000000" pitchFamily="2" charset="2"/>
              </a:rPr>
              <a:t>Qualitative GIS is </a:t>
            </a:r>
            <a:r>
              <a:rPr lang="en-GB" sz="2200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b="1" dirty="0">
                <a:sym typeface="Wingdings" panose="05000000000000000000" pitchFamily="2" charset="2"/>
              </a:rPr>
              <a:t>Technical</a:t>
            </a:r>
            <a:r>
              <a:rPr lang="en-GB" sz="2200" dirty="0">
                <a:sym typeface="Wingdings" panose="05000000000000000000" pitchFamily="2" charset="2"/>
              </a:rPr>
              <a:t> versus </a:t>
            </a:r>
            <a:r>
              <a:rPr lang="en-GB" sz="2200" b="1" dirty="0">
                <a:sym typeface="Wingdings" panose="05000000000000000000" pitchFamily="2" charset="2"/>
              </a:rPr>
              <a:t>theoretical</a:t>
            </a:r>
            <a:r>
              <a:rPr lang="en-GB" sz="22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>
                <a:sym typeface="Wingdings" panose="05000000000000000000" pitchFamily="2" charset="2"/>
              </a:rPr>
              <a:t>One sided use of proprietary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Use of  an open source data/software for qualitative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2749</Words>
  <Application>Microsoft Office PowerPoint</Application>
  <PresentationFormat>Breitbild</PresentationFormat>
  <Paragraphs>818</Paragraphs>
  <Slides>34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 </vt:lpstr>
      <vt:lpstr>PowerPoint-Präsentation</vt:lpstr>
      <vt:lpstr>2 Data</vt:lpstr>
      <vt:lpstr>2 Methodology</vt:lpstr>
      <vt:lpstr>Result</vt:lpstr>
      <vt:lpstr>Result</vt:lpstr>
      <vt:lpstr>Result</vt:lpstr>
      <vt:lpstr>2 Methodology</vt:lpstr>
      <vt:lpstr>2 Methodology</vt:lpstr>
      <vt:lpstr>Results</vt:lpstr>
      <vt:lpstr>2 Methodology</vt:lpstr>
      <vt:lpstr>PowerPoint-Präsentation</vt:lpstr>
      <vt:lpstr>Results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4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198</cp:revision>
  <dcterms:created xsi:type="dcterms:W3CDTF">2016-04-13T10:49:28Z</dcterms:created>
  <dcterms:modified xsi:type="dcterms:W3CDTF">2017-12-04T21:45:43Z</dcterms:modified>
</cp:coreProperties>
</file>